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2" r:id="rId4"/>
    <p:sldId id="257" r:id="rId5"/>
    <p:sldId id="260" r:id="rId6"/>
    <p:sldId id="264" r:id="rId7"/>
    <p:sldId id="270" r:id="rId8"/>
    <p:sldId id="268" r:id="rId9"/>
    <p:sldId id="269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5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F4CCB-724C-490B-B965-D559FB6725B0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8A260-79AE-45AD-89F9-06CA8CAF9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80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grid_73x96.txt: </a:t>
            </a:r>
            <a:r>
              <a:rPr lang="en-US" dirty="0" err="1"/>
              <a:t>lat</a:t>
            </a:r>
            <a:r>
              <a:rPr lang="en-US" dirty="0"/>
              <a:t>=90, …; </a:t>
            </a:r>
            <a:r>
              <a:rPr lang="en-US" dirty="0" err="1"/>
              <a:t>lon</a:t>
            </a:r>
            <a:r>
              <a:rPr lang="en-US" dirty="0"/>
              <a:t>=0, 3.75,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8A260-79AE-45AD-89F9-06CA8CAF970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09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8A260-79AE-45AD-89F9-06CA8CAF970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55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B1264-1A0B-7F30-16AC-CA380E440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030823-3D42-FCF6-49F5-6D1B2731C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F1CFB-3971-269B-819D-396EFB64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E98A-B7AB-4BE2-AA1B-8038732F331C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F5BAB-BAFE-C2DC-A785-CDBEE43E8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6DC05-0F7F-BD76-8EE1-1C4B8199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5CD5-FFEA-44FB-A9D7-DAE2DBF16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93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98734-4734-B583-984E-76D64D36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42ED2-25E1-64A4-952C-F0EBEF0CB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DCCC6-2EB2-41D0-509D-1A86B3768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E98A-B7AB-4BE2-AA1B-8038732F331C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224D0-7054-54EF-2239-C8465E33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D9F2F-4650-92EA-D8F7-CAE645FD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5CD5-FFEA-44FB-A9D7-DAE2DBF16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09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0733DF-36F7-EA87-B7F1-EA63854A5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D0100-30D9-DC74-3B62-5A39A0E33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267A-EEFB-70DE-23ED-BC4104F9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E98A-B7AB-4BE2-AA1B-8038732F331C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FBD32-BFE8-3AAB-8371-BD524260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B081B-455E-F9C3-3333-3842B4DB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5CD5-FFEA-44FB-A9D7-DAE2DBF16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93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FF995-45CA-6ED6-1722-CC2A75AD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0DF5E-6738-D890-65BE-CC25BC644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49A8C-8B17-26A5-3BEB-D21189151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E98A-B7AB-4BE2-AA1B-8038732F331C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F1B34-911A-5E57-4FCC-D13F93AD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18F18-91E6-C288-73CC-4DFD3A49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5CD5-FFEA-44FB-A9D7-DAE2DBF16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7C734-D040-70F7-1ABF-51B248FE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94599-D132-818F-FA43-47D7C28C1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CE05-96EC-F533-C59A-EF95242D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E98A-B7AB-4BE2-AA1B-8038732F331C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3D796-128B-D0C6-4E71-EF15DFBD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5530-4623-7B91-40B0-DCEC1FA52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5CD5-FFEA-44FB-A9D7-DAE2DBF16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77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64A5-B9EB-BED5-4333-C67C05075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E5152-05B8-AD60-29BC-EB3A57EC6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12368-6E45-E8A9-3A71-44D98008F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D120F-F45C-9E67-F1C2-11F7B3B97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E98A-B7AB-4BE2-AA1B-8038732F331C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DF8FB-C119-EBB1-90F2-E5340B55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008D2-42D8-4F82-B76F-08857AFB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5CD5-FFEA-44FB-A9D7-DAE2DBF16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86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7BCB1-710D-86C1-4083-528425EE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8CC85-9172-2D13-EBEB-20EB08BCD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403D7-C730-BFB3-D4FC-A587C20D7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D22E1-1EB7-8495-C692-8B70D90802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250868-B4F9-8148-1B73-81AD98AC9A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36E8F5-074A-5F74-473D-40FB59909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E98A-B7AB-4BE2-AA1B-8038732F331C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F8FBD6-06EB-81AF-2BC1-CA59FA2B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41CE8-E8AD-DDAA-38F2-A8165995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5CD5-FFEA-44FB-A9D7-DAE2DBF16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3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6830-DC6A-3B9B-6FD2-55B1F9E6B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0BA38-481F-1137-DE06-2801530A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E98A-B7AB-4BE2-AA1B-8038732F331C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98CDD-56B5-5E7A-BCF0-93464CC7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B5057-FD62-84D8-0351-2CC75BA5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5CD5-FFEA-44FB-A9D7-DAE2DBF16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24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5B6541-D223-D9D7-16BF-3FA67F61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E98A-B7AB-4BE2-AA1B-8038732F331C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D32A3-8B7F-9B90-751E-7C4DD417F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14F60-952F-91FC-D3E4-A5196164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5CD5-FFEA-44FB-A9D7-DAE2DBF16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73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0B27B-2906-CA56-C737-2E37FEF94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B7C58-76D5-CC4E-A04B-4A7FC6131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188CD-2C36-A9D7-B60D-66FF63202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E36F5-4ECB-53AA-2472-08F34A39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E98A-B7AB-4BE2-AA1B-8038732F331C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53AA8-5FED-562A-D036-71C1E839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19F1B-3474-4282-BA77-EB1C79360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5CD5-FFEA-44FB-A9D7-DAE2DBF16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2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E210-301D-BA94-370F-244DAD95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BA9812-FB56-9DAF-1B93-BEB6315EEC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3BCA0-278E-15E7-FD0A-BC38039A2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D37BE-944B-F082-EAA5-15222B7EE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E98A-B7AB-4BE2-AA1B-8038732F331C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979D6-F845-3FEF-5CED-1FFB98A1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BDBC4-A8D7-2D9B-82C9-7744AFCEF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5CD5-FFEA-44FB-A9D7-DAE2DBF16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56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9D56CF-F0EA-744A-890A-5568D09D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AFDA3-EBCA-FA32-9400-E8D9B6EBE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3CA2C-CBB3-CF3F-EBC2-F379428A6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6E98A-B7AB-4BE2-AA1B-8038732F331C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46CCA-60D3-FD2E-0EBD-5996CCC65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D097B-551E-48D7-B46B-D355CCC75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8D5CD5-FFEA-44FB-A9D7-DAE2DBF16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20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gf-node.ornl.gov/search?project=input4MIPs&amp;versionType=all&amp;activeFacets=%7B%22source_id%22%3A%22FZJ-CMIP-ozone-2-0%22%7D" TargetMode="External"/><Relationship Id="rId2" Type="http://schemas.openxmlformats.org/officeDocument/2006/relationships/hyperlink" Target="https://esgf-node.ornl.gov/search?project=input4MIPs&amp;versionType=all&amp;activeFacets=%7B%22source_id%22%3A%22FZJ-CMIP-ozone-1-2%22%7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9CA1-40D2-0D03-E1F0-DE55124F5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CMIP7 O</a:t>
            </a:r>
            <a:r>
              <a:rPr lang="en-US" altLang="zh-CN" dirty="0"/>
              <a:t>zone data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115E6-C5E2-2DD1-D456-1A63E32892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Linlin Chen</a:t>
            </a:r>
          </a:p>
          <a:p>
            <a:r>
              <a:rPr lang="en-GB" dirty="0"/>
              <a:t>2026.02</a:t>
            </a:r>
          </a:p>
        </p:txBody>
      </p:sp>
    </p:spTree>
    <p:extLst>
      <p:ext uri="{BB962C8B-B14F-4D97-AF65-F5344CB8AC3E}">
        <p14:creationId xmlns:p14="http://schemas.microsoft.com/office/powerpoint/2010/main" val="415121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74244-CE74-EC9A-14C8-7071DDAA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182901-202212 transient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19B701-86C8-E6B4-958A-AFD0EC82B88F}"/>
              </a:ext>
            </a:extLst>
          </p:cNvPr>
          <p:cNvSpPr txBox="1"/>
          <p:nvPr/>
        </p:nvSpPr>
        <p:spPr>
          <a:xfrm>
            <a:off x="838200" y="1690688"/>
            <a:ext cx="372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Global mean, N48, </a:t>
            </a:r>
            <a:r>
              <a:rPr lang="en-US" altLang="zh-CN" dirty="0"/>
              <a:t>hybrid levels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0C6D30-23ED-FEA1-4B34-A9C52BB41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89" y="2088482"/>
            <a:ext cx="10972822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2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D2CB2-AF30-82D1-1FBC-70E643AE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49" y="4601141"/>
            <a:ext cx="2699148" cy="1176152"/>
          </a:xfrm>
        </p:spPr>
        <p:txBody>
          <a:bodyPr>
            <a:noAutofit/>
          </a:bodyPr>
          <a:lstStyle/>
          <a:p>
            <a:r>
              <a:rPr lang="en-GB" sz="3200" dirty="0"/>
              <a:t>Vertical profile at 1950.01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88B4E9-D6ED-7E3A-C59C-810209B74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" y="266702"/>
            <a:ext cx="2850354" cy="32575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3DCD5F-597C-516B-E477-2FFA043BF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23" y="266702"/>
            <a:ext cx="2850354" cy="32575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36147D-9BDA-AC32-E28F-4D88F8DF5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6702"/>
            <a:ext cx="2850354" cy="32575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217858-DDF0-4F39-65D3-C98ACD94FB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77" y="266702"/>
            <a:ext cx="2850354" cy="325754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5E9A4FD-9F3D-F6ED-62CF-BD41B49D2058}"/>
              </a:ext>
            </a:extLst>
          </p:cNvPr>
          <p:cNvCxnSpPr>
            <a:cxnSpLocks/>
          </p:cNvCxnSpPr>
          <p:nvPr/>
        </p:nvCxnSpPr>
        <p:spPr>
          <a:xfrm>
            <a:off x="419100" y="2425065"/>
            <a:ext cx="11239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A5963527-CBD6-9717-34F8-EDE1E16FAA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23" y="3600000"/>
            <a:ext cx="2850750" cy="32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0A62C4-067F-B224-13C7-BCCDA8D91F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02" y="3600000"/>
            <a:ext cx="2850750" cy="32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E0A0B63-A5A5-442F-BEED-476918714E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681" y="3600000"/>
            <a:ext cx="2850750" cy="32580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3CB4CFB-7A65-4FA9-4F2B-3E4EBF122D24}"/>
              </a:ext>
            </a:extLst>
          </p:cNvPr>
          <p:cNvCxnSpPr>
            <a:cxnSpLocks/>
          </p:cNvCxnSpPr>
          <p:nvPr/>
        </p:nvCxnSpPr>
        <p:spPr>
          <a:xfrm>
            <a:off x="3429000" y="5764530"/>
            <a:ext cx="822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EE22D8E-700A-AEFB-956A-10499F840D07}"/>
              </a:ext>
            </a:extLst>
          </p:cNvPr>
          <p:cNvSpPr txBox="1"/>
          <p:nvPr/>
        </p:nvSpPr>
        <p:spPr>
          <a:xfrm>
            <a:off x="1818338" y="876710"/>
            <a:ext cx="83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Lat=0°</a:t>
            </a:r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D94332-2E11-E767-5D77-9E86D2AAAA57}"/>
              </a:ext>
            </a:extLst>
          </p:cNvPr>
          <p:cNvSpPr txBox="1"/>
          <p:nvPr/>
        </p:nvSpPr>
        <p:spPr>
          <a:xfrm>
            <a:off x="4534763" y="876710"/>
            <a:ext cx="112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Lat=30°N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9B83B1-D528-619F-2D3E-B87C482E48E3}"/>
              </a:ext>
            </a:extLst>
          </p:cNvPr>
          <p:cNvSpPr txBox="1"/>
          <p:nvPr/>
        </p:nvSpPr>
        <p:spPr>
          <a:xfrm>
            <a:off x="7532675" y="876710"/>
            <a:ext cx="112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Lat=60°N</a:t>
            </a:r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1894E4-B837-0A1D-C044-1E6D1BFD1D41}"/>
              </a:ext>
            </a:extLst>
          </p:cNvPr>
          <p:cNvSpPr txBox="1"/>
          <p:nvPr/>
        </p:nvSpPr>
        <p:spPr>
          <a:xfrm>
            <a:off x="10533050" y="876710"/>
            <a:ext cx="112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Lat=90°N</a:t>
            </a:r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811034-51BA-0C1F-5D28-87FA6A2D5EA1}"/>
              </a:ext>
            </a:extLst>
          </p:cNvPr>
          <p:cNvSpPr txBox="1"/>
          <p:nvPr/>
        </p:nvSpPr>
        <p:spPr>
          <a:xfrm>
            <a:off x="4571516" y="4225410"/>
            <a:ext cx="108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Lat=30°S</a:t>
            </a:r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81ACE5-E9B8-21E6-F2A6-C91542E8A14A}"/>
              </a:ext>
            </a:extLst>
          </p:cNvPr>
          <p:cNvSpPr txBox="1"/>
          <p:nvPr/>
        </p:nvSpPr>
        <p:spPr>
          <a:xfrm>
            <a:off x="7562350" y="4214097"/>
            <a:ext cx="108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Lat=60°S</a:t>
            </a:r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41389CC-B4D8-5DF3-00A7-8790E0479391}"/>
              </a:ext>
            </a:extLst>
          </p:cNvPr>
          <p:cNvSpPr txBox="1"/>
          <p:nvPr/>
        </p:nvSpPr>
        <p:spPr>
          <a:xfrm>
            <a:off x="10561551" y="4225410"/>
            <a:ext cx="108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Lat=90°S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90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3156-B2E5-0CEF-C24A-3D8802E93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CMIP7 ozone forcing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BCD4B-9C29-0D46-C3FB-436B37286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238"/>
            <a:ext cx="10515600" cy="4727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Two monthly datasets: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err="1"/>
              <a:t>piControl</a:t>
            </a:r>
            <a:r>
              <a:rPr lang="en-GB" b="1" dirty="0"/>
              <a:t> </a:t>
            </a:r>
            <a:r>
              <a:rPr lang="en-GB" dirty="0"/>
              <a:t>(FZJ-CMIP-ozone-</a:t>
            </a:r>
            <a:r>
              <a:rPr lang="en-GB" b="1" dirty="0"/>
              <a:t>1-2</a:t>
            </a:r>
            <a:r>
              <a:rPr lang="en-GB" dirty="0"/>
              <a:t>)</a:t>
            </a:r>
            <a:endParaRPr lang="en-GB" b="1" dirty="0"/>
          </a:p>
          <a:p>
            <a:pPr lvl="1"/>
            <a:r>
              <a:rPr lang="en-GB" dirty="0"/>
              <a:t>climatology: 185001-185012; remove QBO signal;</a:t>
            </a:r>
          </a:p>
          <a:p>
            <a:pPr lvl="1"/>
            <a:r>
              <a:rPr lang="en-GB" dirty="0"/>
              <a:t>transient: 192901-184912; include nudged QBO signal;</a:t>
            </a:r>
          </a:p>
          <a:p>
            <a:pPr marL="0" indent="0">
              <a:buNone/>
            </a:pPr>
            <a:r>
              <a:rPr lang="en-GB" b="1" dirty="0"/>
              <a:t>2. historical transient </a:t>
            </a:r>
            <a:r>
              <a:rPr lang="en-GB" dirty="0"/>
              <a:t>(FZJ-CMIP-ozone-</a:t>
            </a:r>
            <a:r>
              <a:rPr lang="en-GB" b="1" dirty="0"/>
              <a:t>2-0</a:t>
            </a:r>
            <a:r>
              <a:rPr lang="en-GB" dirty="0"/>
              <a:t>)</a:t>
            </a:r>
          </a:p>
          <a:p>
            <a:pPr lvl="1"/>
            <a:r>
              <a:rPr lang="en-GB" sz="2200" dirty="0"/>
              <a:t>185001-202212; include QBO signal</a:t>
            </a:r>
          </a:p>
          <a:p>
            <a:pPr lvl="1"/>
            <a:r>
              <a:rPr lang="en-GB" sz="2200" dirty="0"/>
              <a:t>Some errors with old version 1-2, so updated with version 2-0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60873-254A-92E9-D10E-E431AEDF2EF9}"/>
              </a:ext>
            </a:extLst>
          </p:cNvPr>
          <p:cNvSpPr txBox="1"/>
          <p:nvPr/>
        </p:nvSpPr>
        <p:spPr>
          <a:xfrm>
            <a:off x="838200" y="5072421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0" i="0" dirty="0">
                <a:solidFill>
                  <a:srgbClr val="1F2328"/>
                </a:solidFill>
                <a:effectLst/>
                <a:latin typeface="-apple-system"/>
              </a:rPr>
              <a:t>Data </a:t>
            </a:r>
            <a:r>
              <a:rPr lang="it-IT" sz="1200" b="0" i="0" dirty="0" err="1">
                <a:solidFill>
                  <a:srgbClr val="1F2328"/>
                </a:solidFill>
                <a:effectLst/>
                <a:latin typeface="-apple-system"/>
              </a:rPr>
              <a:t>description</a:t>
            </a:r>
            <a:r>
              <a:rPr lang="it-IT" sz="1200" b="0" i="0" dirty="0">
                <a:solidFill>
                  <a:srgbClr val="1F2328"/>
                </a:solidFill>
                <a:effectLst/>
                <a:latin typeface="-apple-system"/>
              </a:rPr>
              <a:t>: </a:t>
            </a:r>
            <a:r>
              <a:rPr lang="it-IT" sz="1200" u="sng" dirty="0">
                <a:solidFill>
                  <a:srgbClr val="0969DA"/>
                </a:solidFill>
                <a:latin typeface="-apple-system"/>
              </a:rPr>
              <a:t>https://input4mips-cvs.readthedocs.io/en/latest/dataset-overviews/ozone/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0" i="0" dirty="0">
                <a:solidFill>
                  <a:srgbClr val="1F2328"/>
                </a:solidFill>
                <a:effectLst/>
                <a:latin typeface="-apple-system"/>
              </a:rPr>
              <a:t>Download data from: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F2328"/>
                </a:solidFill>
                <a:latin typeface="-apple-system"/>
              </a:rPr>
              <a:t>FZJ-CMIP-ozone-1-2 (</a:t>
            </a:r>
            <a:r>
              <a:rPr lang="en-US" sz="1200" dirty="0">
                <a:solidFill>
                  <a:srgbClr val="1F2328"/>
                </a:solidFill>
                <a:latin typeface="-apple-system"/>
                <a:hlinkClick r:id="rId2"/>
              </a:rPr>
              <a:t>https://esgf-node.ornl.gov/search?project=input4MIPs&amp;versionType=all&amp;activeFacets=%7B%22source_id%22%3A%22FZJ-CMIP-ozone-1-2%22%7D</a:t>
            </a:r>
            <a:r>
              <a:rPr lang="en-US" sz="1200" dirty="0">
                <a:solidFill>
                  <a:srgbClr val="1F2328"/>
                </a:solidFill>
                <a:latin typeface="-apple-system"/>
              </a:rPr>
              <a:t> ): for </a:t>
            </a:r>
            <a:r>
              <a:rPr lang="en-US" sz="1200" dirty="0" err="1">
                <a:solidFill>
                  <a:srgbClr val="1F2328"/>
                </a:solidFill>
                <a:latin typeface="-apple-system"/>
              </a:rPr>
              <a:t>piControl</a:t>
            </a:r>
            <a:r>
              <a:rPr lang="en-US" sz="1200" dirty="0">
                <a:solidFill>
                  <a:srgbClr val="1F2328"/>
                </a:solidFill>
                <a:latin typeface="-apple-system"/>
              </a:rPr>
              <a:t> climatology and transient.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F2328"/>
                </a:solidFill>
                <a:latin typeface="-apple-system"/>
              </a:rPr>
              <a:t>FZJ-CMIP-ozone-2-0 (</a:t>
            </a:r>
            <a:r>
              <a:rPr lang="en-US" sz="1200" dirty="0">
                <a:solidFill>
                  <a:srgbClr val="1F2328"/>
                </a:solidFill>
                <a:latin typeface="-apple-system"/>
                <a:hlinkClick r:id="rId3"/>
              </a:rPr>
              <a:t>https://esgf-node.ornl.gov/search?project=input4MIPs&amp;versionType=all&amp;activeFacets=%7B%22source_id%22%3A%22FZJ-CMIP-ozone-2-0%22%7D</a:t>
            </a:r>
            <a:r>
              <a:rPr lang="en-US" sz="1200" dirty="0">
                <a:solidFill>
                  <a:srgbClr val="1F2328"/>
                </a:solidFill>
                <a:latin typeface="-apple-system"/>
              </a:rPr>
              <a:t> ): for historical transient. </a:t>
            </a:r>
            <a:endParaRPr lang="it-IT" sz="1200" b="0" i="0" dirty="0">
              <a:solidFill>
                <a:srgbClr val="1F2328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52069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F12C9-FE0D-94A0-E875-105AE5FC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550"/>
          </a:xfrm>
        </p:spPr>
        <p:txBody>
          <a:bodyPr/>
          <a:lstStyle/>
          <a:p>
            <a:r>
              <a:rPr lang="en-GB" dirty="0"/>
              <a:t>Data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20A72-C2C7-48EA-0C93-5CDE5622B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313" y="1100241"/>
            <a:ext cx="10954107" cy="711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Original format: vmro3(time, </a:t>
            </a:r>
            <a:r>
              <a:rPr lang="en-US" sz="1800" b="1" dirty="0" err="1"/>
              <a:t>plev</a:t>
            </a:r>
            <a:r>
              <a:rPr lang="en-US" sz="1800" b="1" dirty="0"/>
              <a:t>=66, </a:t>
            </a:r>
            <a:r>
              <a:rPr lang="en-US" sz="1800" b="1" dirty="0" err="1"/>
              <a:t>lat</a:t>
            </a:r>
            <a:r>
              <a:rPr lang="en-US" sz="1800" b="1" dirty="0"/>
              <a:t>=96, </a:t>
            </a:r>
            <a:r>
              <a:rPr lang="en-US" sz="1800" b="1" dirty="0" err="1"/>
              <a:t>lon</a:t>
            </a:r>
            <a:r>
              <a:rPr lang="en-US" sz="1800" b="1" dirty="0"/>
              <a:t>=144)                                            </a:t>
            </a:r>
            <a:r>
              <a:rPr lang="en-US" sz="1800" dirty="0"/>
              <a:t># </a:t>
            </a:r>
            <a:r>
              <a:rPr lang="en-GB" sz="1800" dirty="0"/>
              <a:t>vmro3: mixing ratio; mol </a:t>
            </a:r>
            <a:r>
              <a:rPr lang="en-GB" sz="1800" dirty="0" err="1"/>
              <a:t>mol</a:t>
            </a:r>
            <a:r>
              <a:rPr lang="en-GB" sz="1800" dirty="0"/>
              <a:t> -1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                                             (month,       hPa,1.875°,          2.5°)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0332D1-D269-5710-9D93-02BBB239F98D}"/>
              </a:ext>
            </a:extLst>
          </p:cNvPr>
          <p:cNvSpPr/>
          <p:nvPr/>
        </p:nvSpPr>
        <p:spPr>
          <a:xfrm>
            <a:off x="766313" y="2515489"/>
            <a:ext cx="10954108" cy="5432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>
                <a:solidFill>
                  <a:schemeClr val="bg1"/>
                </a:solidFill>
              </a:rPr>
              <a:t>shell</a:t>
            </a:r>
          </a:p>
          <a:p>
            <a:r>
              <a:rPr lang="en-GB" dirty="0" err="1">
                <a:solidFill>
                  <a:schemeClr val="bg1"/>
                </a:solidFill>
              </a:rPr>
              <a:t>cdo</a:t>
            </a:r>
            <a:r>
              <a:rPr lang="en-GB" dirty="0">
                <a:solidFill>
                  <a:schemeClr val="bg1"/>
                </a:solidFill>
              </a:rPr>
              <a:t> -selname,vmro3 </a:t>
            </a:r>
            <a:r>
              <a:rPr lang="en-GB" dirty="0">
                <a:solidFill>
                  <a:srgbClr val="FF0000"/>
                </a:solidFill>
              </a:rPr>
              <a:t>-remapbil</a:t>
            </a:r>
            <a:r>
              <a:rPr lang="en-GB" dirty="0">
                <a:solidFill>
                  <a:schemeClr val="bg1"/>
                </a:solidFill>
              </a:rPr>
              <a:t>,grid_73x96.txt input.nc output_73x96.nc </a:t>
            </a:r>
            <a:r>
              <a:rPr lang="en-US" dirty="0">
                <a:solidFill>
                  <a:schemeClr val="bg1"/>
                </a:solidFill>
              </a:rPr>
              <a:t>              # (</a:t>
            </a:r>
            <a:r>
              <a:rPr lang="en-US" dirty="0" err="1">
                <a:solidFill>
                  <a:schemeClr val="bg1"/>
                </a:solidFill>
              </a:rPr>
              <a:t>time,plev</a:t>
            </a:r>
            <a:r>
              <a:rPr lang="en-US" dirty="0">
                <a:solidFill>
                  <a:schemeClr val="bg1"/>
                </a:solidFill>
              </a:rPr>
              <a:t>=66,lat=73,lon=96)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B6F76-A0B4-30AF-907F-C34C0959D498}"/>
              </a:ext>
            </a:extLst>
          </p:cNvPr>
          <p:cNvSpPr txBox="1"/>
          <p:nvPr/>
        </p:nvSpPr>
        <p:spPr>
          <a:xfrm>
            <a:off x="766313" y="2073961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Step1: </a:t>
            </a:r>
            <a:r>
              <a:rPr lang="en-US" dirty="0" err="1"/>
              <a:t>regrid</a:t>
            </a:r>
            <a:r>
              <a:rPr lang="en-US" dirty="0"/>
              <a:t> to N48 resolution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0CC1E-91AB-F529-DD18-A3472D4D9A06}"/>
              </a:ext>
            </a:extLst>
          </p:cNvPr>
          <p:cNvSpPr txBox="1"/>
          <p:nvPr/>
        </p:nvSpPr>
        <p:spPr>
          <a:xfrm>
            <a:off x="766313" y="3130939"/>
            <a:ext cx="6942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Step2: convert to hybrid levels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C0D343-62AD-1C5F-A329-594265A63809}"/>
              </a:ext>
            </a:extLst>
          </p:cNvPr>
          <p:cNvSpPr/>
          <p:nvPr/>
        </p:nvSpPr>
        <p:spPr>
          <a:xfrm>
            <a:off x="766313" y="3572467"/>
            <a:ext cx="10954109" cy="5432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>
                <a:solidFill>
                  <a:schemeClr val="bg1"/>
                </a:solidFill>
              </a:rPr>
              <a:t>NCL</a:t>
            </a:r>
          </a:p>
          <a:p>
            <a:r>
              <a:rPr lang="en-US" dirty="0">
                <a:solidFill>
                  <a:schemeClr val="bg1"/>
                </a:solidFill>
              </a:rPr>
              <a:t>vmro3_hyb = </a:t>
            </a:r>
            <a:r>
              <a:rPr lang="en-US" dirty="0">
                <a:solidFill>
                  <a:srgbClr val="FF0000"/>
                </a:solidFill>
              </a:rPr>
              <a:t>pres2hybrid_Wrap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plev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ps</a:t>
            </a:r>
            <a:r>
              <a:rPr lang="en-US" dirty="0">
                <a:solidFill>
                  <a:schemeClr val="bg1"/>
                </a:solidFill>
              </a:rPr>
              <a:t>, p0, o3, A, B, </a:t>
            </a:r>
            <a:r>
              <a:rPr lang="en-US" dirty="0" err="1">
                <a:solidFill>
                  <a:schemeClr val="bg1"/>
                </a:solidFill>
              </a:rPr>
              <a:t>intflg</a:t>
            </a:r>
            <a:r>
              <a:rPr lang="en-US" dirty="0">
                <a:solidFill>
                  <a:schemeClr val="bg1"/>
                </a:solidFill>
              </a:rPr>
              <a:t>)               ; (time,hybrid_eta_x1000=19,lat=73,lon=96)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48D735-9488-AD5B-FE22-5268951F5294}"/>
              </a:ext>
            </a:extLst>
          </p:cNvPr>
          <p:cNvSpPr txBox="1"/>
          <p:nvPr/>
        </p:nvSpPr>
        <p:spPr>
          <a:xfrm>
            <a:off x="766313" y="4187917"/>
            <a:ext cx="609456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pressures are computed using: </a:t>
            </a:r>
            <a:r>
              <a:rPr lang="en-US" sz="1400" dirty="0">
                <a:solidFill>
                  <a:schemeClr val="bg1"/>
                </a:solidFill>
                <a:highlight>
                  <a:srgbClr val="000000"/>
                </a:highlight>
              </a:rPr>
              <a:t>`p(k) = A(k)*P0 + B(k)*PS`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ps</a:t>
            </a:r>
            <a:r>
              <a:rPr lang="en-US" sz="1400" dirty="0"/>
              <a:t>: surface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p0: 1000hPa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(AP), B: model dependent parameters.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intflg</a:t>
            </a:r>
            <a:r>
              <a:rPr lang="en-US" sz="1400" dirty="0"/>
              <a:t> =1, values set to nearest valid value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5E1D70-97C0-2DC0-45E2-9FD4C641B901}"/>
              </a:ext>
            </a:extLst>
          </p:cNvPr>
          <p:cNvSpPr txBox="1"/>
          <p:nvPr/>
        </p:nvSpPr>
        <p:spPr>
          <a:xfrm>
            <a:off x="766313" y="5429664"/>
            <a:ext cx="6942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Step3: calculate zonal mean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6CD7A6-3704-EFE0-3374-124B6D870AF6}"/>
              </a:ext>
            </a:extLst>
          </p:cNvPr>
          <p:cNvSpPr/>
          <p:nvPr/>
        </p:nvSpPr>
        <p:spPr>
          <a:xfrm>
            <a:off x="766313" y="5871189"/>
            <a:ext cx="10954108" cy="5432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>
                <a:solidFill>
                  <a:schemeClr val="bg1"/>
                </a:solidFill>
              </a:rPr>
              <a:t>NCL</a:t>
            </a:r>
          </a:p>
          <a:p>
            <a:r>
              <a:rPr lang="en-US" dirty="0">
                <a:solidFill>
                  <a:schemeClr val="bg1"/>
                </a:solidFill>
              </a:rPr>
              <a:t>O3 = </a:t>
            </a:r>
            <a:r>
              <a:rPr lang="en-US" dirty="0" err="1">
                <a:solidFill>
                  <a:srgbClr val="FF0000"/>
                </a:solidFill>
              </a:rPr>
              <a:t>dim_avg_n_Wrap</a:t>
            </a:r>
            <a:r>
              <a:rPr lang="en-US" dirty="0">
                <a:solidFill>
                  <a:schemeClr val="bg1"/>
                </a:solidFill>
              </a:rPr>
              <a:t>(vmro3_hyb, 3)                                                                           ; (time,hybrid_eta_x1000=19,lat=73)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2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D21FF-776A-4517-C55B-94E13C40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415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 err="1"/>
              <a:t>piControl</a:t>
            </a:r>
            <a:r>
              <a:rPr lang="en-US" altLang="zh-CN" sz="3600" dirty="0"/>
              <a:t> climatology, 1850, 100 </a:t>
            </a:r>
            <a:r>
              <a:rPr lang="en-US" altLang="zh-CN" sz="3600" dirty="0" err="1"/>
              <a:t>hPa</a:t>
            </a:r>
            <a:endParaRPr lang="en-GB" sz="3600" dirty="0"/>
          </a:p>
        </p:txBody>
      </p:sp>
      <p:pic>
        <p:nvPicPr>
          <p:cNvPr id="57" name="Content Placeholder 56" descr="A map of the world&#10;&#10;AI-generated content may be incorrect.">
            <a:extLst>
              <a:ext uri="{FF2B5EF4-FFF2-40B4-BE49-F238E27FC236}">
                <a16:creationId xmlns:a16="http://schemas.microsoft.com/office/drawing/2014/main" id="{2D9AB190-5CA3-3362-8CD7-FEDB96326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7" y="2637264"/>
            <a:ext cx="4306833" cy="3038862"/>
          </a:xfrm>
        </p:spPr>
      </p:pic>
      <p:pic>
        <p:nvPicPr>
          <p:cNvPr id="59" name="Picture 58" descr="A map of the world&#10;&#10;AI-generated content may be incorrect.">
            <a:extLst>
              <a:ext uri="{FF2B5EF4-FFF2-40B4-BE49-F238E27FC236}">
                <a16:creationId xmlns:a16="http://schemas.microsoft.com/office/drawing/2014/main" id="{D2704851-7111-0DE5-F276-C7BAE2C47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7" y="2637264"/>
            <a:ext cx="4306833" cy="3038862"/>
          </a:xfrm>
          <a:prstGeom prst="rect">
            <a:avLst/>
          </a:prstGeom>
        </p:spPr>
      </p:pic>
      <p:pic>
        <p:nvPicPr>
          <p:cNvPr id="61" name="Picture 60" descr="A rainbow colored map of the world&#10;&#10;AI-generated content may be incorrect.">
            <a:extLst>
              <a:ext uri="{FF2B5EF4-FFF2-40B4-BE49-F238E27FC236}">
                <a16:creationId xmlns:a16="http://schemas.microsoft.com/office/drawing/2014/main" id="{32FDEFBC-2AF6-AC2A-4F77-24837B04A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7" y="2637264"/>
            <a:ext cx="4306833" cy="3038862"/>
          </a:xfrm>
          <a:prstGeom prst="rect">
            <a:avLst/>
          </a:prstGeom>
        </p:spPr>
      </p:pic>
      <p:pic>
        <p:nvPicPr>
          <p:cNvPr id="63" name="Picture 62" descr="A map of the world&#10;&#10;AI-generated content may be incorrect.">
            <a:extLst>
              <a:ext uri="{FF2B5EF4-FFF2-40B4-BE49-F238E27FC236}">
                <a16:creationId xmlns:a16="http://schemas.microsoft.com/office/drawing/2014/main" id="{488DCD98-715C-F33A-BE0A-CDC9C67184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7" y="2637264"/>
            <a:ext cx="4306833" cy="3038862"/>
          </a:xfrm>
          <a:prstGeom prst="rect">
            <a:avLst/>
          </a:prstGeom>
        </p:spPr>
      </p:pic>
      <p:pic>
        <p:nvPicPr>
          <p:cNvPr id="65" name="Picture 64" descr="A map of the world&#10;&#10;AI-generated content may be incorrect.">
            <a:extLst>
              <a:ext uri="{FF2B5EF4-FFF2-40B4-BE49-F238E27FC236}">
                <a16:creationId xmlns:a16="http://schemas.microsoft.com/office/drawing/2014/main" id="{4EFB790D-1FF1-73C5-7F14-2EA47B4AEC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7" y="2637264"/>
            <a:ext cx="4306833" cy="3038862"/>
          </a:xfrm>
          <a:prstGeom prst="rect">
            <a:avLst/>
          </a:prstGeom>
        </p:spPr>
      </p:pic>
      <p:pic>
        <p:nvPicPr>
          <p:cNvPr id="67" name="Picture 66" descr="A map of the world&#10;&#10;AI-generated content may be incorrect.">
            <a:extLst>
              <a:ext uri="{FF2B5EF4-FFF2-40B4-BE49-F238E27FC236}">
                <a16:creationId xmlns:a16="http://schemas.microsoft.com/office/drawing/2014/main" id="{B22D7900-DFB1-44F7-92B6-88410F30E4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7" y="2637264"/>
            <a:ext cx="4306833" cy="3038862"/>
          </a:xfrm>
          <a:prstGeom prst="rect">
            <a:avLst/>
          </a:prstGeom>
        </p:spPr>
      </p:pic>
      <p:pic>
        <p:nvPicPr>
          <p:cNvPr id="69" name="Picture 68" descr="A map of the world&#10;&#10;AI-generated content may be incorrect.">
            <a:extLst>
              <a:ext uri="{FF2B5EF4-FFF2-40B4-BE49-F238E27FC236}">
                <a16:creationId xmlns:a16="http://schemas.microsoft.com/office/drawing/2014/main" id="{082B24DB-0DCB-F0E5-6119-C5D0257744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7" y="2637264"/>
            <a:ext cx="4306833" cy="3038862"/>
          </a:xfrm>
          <a:prstGeom prst="rect">
            <a:avLst/>
          </a:prstGeom>
        </p:spPr>
      </p:pic>
      <p:pic>
        <p:nvPicPr>
          <p:cNvPr id="71" name="Picture 70" descr="A map of the world&#10;&#10;AI-generated content may be incorrect.">
            <a:extLst>
              <a:ext uri="{FF2B5EF4-FFF2-40B4-BE49-F238E27FC236}">
                <a16:creationId xmlns:a16="http://schemas.microsoft.com/office/drawing/2014/main" id="{AA54C98D-B16A-A36C-2A20-EED0E79681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7" y="2637264"/>
            <a:ext cx="4306833" cy="3038862"/>
          </a:xfrm>
          <a:prstGeom prst="rect">
            <a:avLst/>
          </a:prstGeom>
        </p:spPr>
      </p:pic>
      <p:pic>
        <p:nvPicPr>
          <p:cNvPr id="73" name="Picture 72" descr="A map of the world&#10;&#10;AI-generated content may be incorrect.">
            <a:extLst>
              <a:ext uri="{FF2B5EF4-FFF2-40B4-BE49-F238E27FC236}">
                <a16:creationId xmlns:a16="http://schemas.microsoft.com/office/drawing/2014/main" id="{95DFBDF0-C668-7DB6-DEB9-F16DE7EA4C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7" y="2637264"/>
            <a:ext cx="4306833" cy="3038862"/>
          </a:xfrm>
          <a:prstGeom prst="rect">
            <a:avLst/>
          </a:prstGeom>
        </p:spPr>
      </p:pic>
      <p:pic>
        <p:nvPicPr>
          <p:cNvPr id="75" name="Picture 74" descr="A map of the world&#10;&#10;AI-generated content may be incorrect.">
            <a:extLst>
              <a:ext uri="{FF2B5EF4-FFF2-40B4-BE49-F238E27FC236}">
                <a16:creationId xmlns:a16="http://schemas.microsoft.com/office/drawing/2014/main" id="{DB5D48F8-30B7-BCEC-D5F7-4FF5E0E48A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7" y="2637264"/>
            <a:ext cx="4306833" cy="3038862"/>
          </a:xfrm>
          <a:prstGeom prst="rect">
            <a:avLst/>
          </a:prstGeom>
        </p:spPr>
      </p:pic>
      <p:pic>
        <p:nvPicPr>
          <p:cNvPr id="77" name="Picture 76" descr="A map of the world&#10;&#10;AI-generated content may be incorrect.">
            <a:extLst>
              <a:ext uri="{FF2B5EF4-FFF2-40B4-BE49-F238E27FC236}">
                <a16:creationId xmlns:a16="http://schemas.microsoft.com/office/drawing/2014/main" id="{D98FE528-CE5A-F9C3-7794-C83D393659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7" y="2637264"/>
            <a:ext cx="4306833" cy="3038862"/>
          </a:xfrm>
          <a:prstGeom prst="rect">
            <a:avLst/>
          </a:prstGeom>
        </p:spPr>
      </p:pic>
      <p:pic>
        <p:nvPicPr>
          <p:cNvPr id="79" name="Picture 78" descr="A map of the world&#10;&#10;AI-generated content may be incorrect.">
            <a:extLst>
              <a:ext uri="{FF2B5EF4-FFF2-40B4-BE49-F238E27FC236}">
                <a16:creationId xmlns:a16="http://schemas.microsoft.com/office/drawing/2014/main" id="{AF0CBDDE-7595-4705-9AAA-0D43D996DD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7" y="2637264"/>
            <a:ext cx="4306833" cy="3038862"/>
          </a:xfrm>
          <a:prstGeom prst="rect">
            <a:avLst/>
          </a:prstGeom>
        </p:spPr>
      </p:pic>
      <p:pic>
        <p:nvPicPr>
          <p:cNvPr id="89" name="Content Placeholder 4" descr="A graph showing the temperature of a person&#10;&#10;AI-generated content may be incorrect.">
            <a:extLst>
              <a:ext uri="{FF2B5EF4-FFF2-40B4-BE49-F238E27FC236}">
                <a16:creationId xmlns:a16="http://schemas.microsoft.com/office/drawing/2014/main" id="{6337DF33-C384-B25B-719F-869AACE797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12" y="2637264"/>
            <a:ext cx="4889656" cy="3038862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D47710BB-7ABD-9DCC-8862-77DDCE7951FE}"/>
              </a:ext>
            </a:extLst>
          </p:cNvPr>
          <p:cNvSpPr txBox="1"/>
          <p:nvPr/>
        </p:nvSpPr>
        <p:spPr>
          <a:xfrm>
            <a:off x="838199" y="1888822"/>
            <a:ext cx="4048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Original resolution</a:t>
            </a:r>
          </a:p>
        </p:txBody>
      </p:sp>
    </p:spTree>
    <p:extLst>
      <p:ext uri="{BB962C8B-B14F-4D97-AF65-F5344CB8AC3E}">
        <p14:creationId xmlns:p14="http://schemas.microsoft.com/office/powerpoint/2010/main" val="34507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BA1EF-C527-8C27-8E30-F911572E6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err="1"/>
              <a:t>piControl</a:t>
            </a:r>
            <a:r>
              <a:rPr lang="en-US" altLang="zh-CN" sz="3600" dirty="0"/>
              <a:t> climatology, 1850.01, ~100hPa</a:t>
            </a:r>
            <a:endParaRPr lang="en-GB" sz="3600" dirty="0"/>
          </a:p>
        </p:txBody>
      </p:sp>
      <p:pic>
        <p:nvPicPr>
          <p:cNvPr id="4" name="Picture 3" descr="A map of the world&#10;&#10;AI-generated content may be incorrect.">
            <a:extLst>
              <a:ext uri="{FF2B5EF4-FFF2-40B4-BE49-F238E27FC236}">
                <a16:creationId xmlns:a16="http://schemas.microsoft.com/office/drawing/2014/main" id="{D465FB8B-C858-0DCC-A6DD-4BF897C21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44" y="1841766"/>
            <a:ext cx="3390902" cy="2392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EF01C7-793B-8002-D97C-0DA9FC748FDF}"/>
              </a:ext>
            </a:extLst>
          </p:cNvPr>
          <p:cNvSpPr txBox="1"/>
          <p:nvPr/>
        </p:nvSpPr>
        <p:spPr>
          <a:xfrm>
            <a:off x="2282429" y="1366598"/>
            <a:ext cx="280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Original resolution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9B9602-65C9-4359-050D-34EAE0ABBCB4}"/>
              </a:ext>
            </a:extLst>
          </p:cNvPr>
          <p:cNvSpPr txBox="1"/>
          <p:nvPr/>
        </p:nvSpPr>
        <p:spPr>
          <a:xfrm>
            <a:off x="6524625" y="1366599"/>
            <a:ext cx="331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N48 </a:t>
            </a:r>
            <a:r>
              <a:rPr lang="en-US" altLang="zh-CN" dirty="0"/>
              <a:t>x 19 hybrid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3BADA9-E6BB-1245-FD2C-D890C6EA4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18" y="1840354"/>
            <a:ext cx="3392901" cy="239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AF0656-1788-C183-0C53-E9FBB9D8A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525" y="4338777"/>
            <a:ext cx="3488949" cy="23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4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BF9AA-73DF-D824-B48C-7F627301F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2629-2121-3204-5D23-534C02345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err="1"/>
              <a:t>piControl</a:t>
            </a:r>
            <a:r>
              <a:rPr lang="en-US" altLang="zh-CN" sz="3600" dirty="0"/>
              <a:t> climatology, 1850.01, ~1000hPa</a:t>
            </a:r>
            <a:endParaRPr lang="en-GB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7757A1-57A8-2E60-B0E1-F18321629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55" y="2090542"/>
            <a:ext cx="4526289" cy="303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6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2A89C-CDC1-F665-76F9-FEC3C87DB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47BD7EA-9F95-072E-F165-EF531D06B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5201" y="1272174"/>
            <a:ext cx="7409195" cy="2811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4774C6-C99D-BF1B-6C76-B81A4950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818"/>
          </a:xfrm>
        </p:spPr>
        <p:txBody>
          <a:bodyPr>
            <a:normAutofit/>
          </a:bodyPr>
          <a:lstStyle/>
          <a:p>
            <a:r>
              <a:rPr lang="en-US" altLang="zh-CN" sz="3600" dirty="0" err="1"/>
              <a:t>piControl</a:t>
            </a:r>
            <a:r>
              <a:rPr lang="en-US" altLang="zh-CN" sz="3600" dirty="0"/>
              <a:t> 1850 annual mean</a:t>
            </a:r>
            <a:endParaRPr lang="en-GB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A57066-88FB-61F5-1F34-37F9CECB07A6}"/>
              </a:ext>
            </a:extLst>
          </p:cNvPr>
          <p:cNvSpPr txBox="1"/>
          <p:nvPr/>
        </p:nvSpPr>
        <p:spPr>
          <a:xfrm>
            <a:off x="2643772" y="941280"/>
            <a:ext cx="280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Original resolution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BEF5F2-8629-AE8F-5219-551E40094BA2}"/>
              </a:ext>
            </a:extLst>
          </p:cNvPr>
          <p:cNvSpPr txBox="1"/>
          <p:nvPr/>
        </p:nvSpPr>
        <p:spPr>
          <a:xfrm>
            <a:off x="6029323" y="924612"/>
            <a:ext cx="280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N48 </a:t>
            </a:r>
            <a:r>
              <a:rPr lang="en-US" altLang="zh-CN" dirty="0"/>
              <a:t>x 19 hybrid</a:t>
            </a:r>
            <a:endParaRPr lang="en-GB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2CAA608-93D5-CE9A-56E6-AE5007BA831E}"/>
              </a:ext>
            </a:extLst>
          </p:cNvPr>
          <p:cNvCxnSpPr>
            <a:cxnSpLocks/>
          </p:cNvCxnSpPr>
          <p:nvPr/>
        </p:nvCxnSpPr>
        <p:spPr>
          <a:xfrm>
            <a:off x="5455308" y="3844467"/>
            <a:ext cx="57401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02FD4EB-4CF4-8FBF-F1C9-375547A6D728}"/>
              </a:ext>
            </a:extLst>
          </p:cNvPr>
          <p:cNvCxnSpPr>
            <a:cxnSpLocks/>
          </p:cNvCxnSpPr>
          <p:nvPr/>
        </p:nvCxnSpPr>
        <p:spPr>
          <a:xfrm flipV="1">
            <a:off x="5446504" y="1392558"/>
            <a:ext cx="582820" cy="1443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785EE56-D186-0D61-74BC-19573CDBA3EC}"/>
              </a:ext>
            </a:extLst>
          </p:cNvPr>
          <p:cNvSpPr txBox="1"/>
          <p:nvPr/>
        </p:nvSpPr>
        <p:spPr>
          <a:xfrm>
            <a:off x="70848" y="1507782"/>
            <a:ext cx="2802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climatology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remove variability </a:t>
            </a:r>
          </a:p>
          <a:p>
            <a:r>
              <a:rPr lang="en-GB" dirty="0"/>
              <a:t>such as QBO signal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99693-1311-4F90-6260-F303C9AF7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84" y="4041732"/>
            <a:ext cx="3932696" cy="2797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D1B2DE-7562-BBEC-1890-2F0A571B7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01" y="4041732"/>
            <a:ext cx="3925089" cy="2797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8BE2D5-8D3D-519A-40B8-42FBB5479952}"/>
              </a:ext>
            </a:extLst>
          </p:cNvPr>
          <p:cNvSpPr txBox="1"/>
          <p:nvPr/>
        </p:nvSpPr>
        <p:spPr>
          <a:xfrm>
            <a:off x="3787172" y="5098405"/>
            <a:ext cx="194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stratosphere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3D4220-AE51-739F-C16F-FCE74838D5B9}"/>
              </a:ext>
            </a:extLst>
          </p:cNvPr>
          <p:cNvSpPr txBox="1"/>
          <p:nvPr/>
        </p:nvSpPr>
        <p:spPr>
          <a:xfrm>
            <a:off x="3879932" y="6059649"/>
            <a:ext cx="161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troposphere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3F6CBC-9AD8-2CC9-D6B1-A605E157DCF2}"/>
              </a:ext>
            </a:extLst>
          </p:cNvPr>
          <p:cNvCxnSpPr>
            <a:cxnSpLocks/>
          </p:cNvCxnSpPr>
          <p:nvPr/>
        </p:nvCxnSpPr>
        <p:spPr>
          <a:xfrm flipV="1">
            <a:off x="5485189" y="4464283"/>
            <a:ext cx="591397" cy="11199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65F4E6-27FF-2A09-6CDC-9AC16717ACB6}"/>
              </a:ext>
            </a:extLst>
          </p:cNvPr>
          <p:cNvCxnSpPr>
            <a:cxnSpLocks/>
          </p:cNvCxnSpPr>
          <p:nvPr/>
        </p:nvCxnSpPr>
        <p:spPr>
          <a:xfrm flipV="1">
            <a:off x="5494997" y="6428981"/>
            <a:ext cx="629213" cy="9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8B311BD-70D7-7E1F-4386-65CACB9744CA}"/>
              </a:ext>
            </a:extLst>
          </p:cNvPr>
          <p:cNvSpPr txBox="1"/>
          <p:nvPr/>
        </p:nvSpPr>
        <p:spPr>
          <a:xfrm>
            <a:off x="6904728" y="5304850"/>
            <a:ext cx="161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troposphere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C64603-09E1-47F6-E7BE-E4C83D6C3710}"/>
              </a:ext>
            </a:extLst>
          </p:cNvPr>
          <p:cNvCxnSpPr>
            <a:cxnSpLocks/>
          </p:cNvCxnSpPr>
          <p:nvPr/>
        </p:nvCxnSpPr>
        <p:spPr>
          <a:xfrm>
            <a:off x="2031786" y="5887121"/>
            <a:ext cx="34534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2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3A56E-1532-7190-254B-C5219EC66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60A00BD7-9BD8-7342-D2AA-EC790E236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5201" y="1272174"/>
            <a:ext cx="7409195" cy="2811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6A0717-D415-FFE5-756D-0F7A32C5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818"/>
          </a:xfrm>
        </p:spPr>
        <p:txBody>
          <a:bodyPr>
            <a:normAutofit/>
          </a:bodyPr>
          <a:lstStyle/>
          <a:p>
            <a:r>
              <a:rPr lang="en-US" altLang="zh-CN" sz="3600" dirty="0" err="1"/>
              <a:t>piControl</a:t>
            </a:r>
            <a:r>
              <a:rPr lang="en-US" altLang="zh-CN" sz="3600" dirty="0"/>
              <a:t> 1850 annual mean</a:t>
            </a:r>
            <a:endParaRPr lang="en-GB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84AB1F-F308-5ECC-4FA4-71CC59FF2B87}"/>
              </a:ext>
            </a:extLst>
          </p:cNvPr>
          <p:cNvSpPr txBox="1"/>
          <p:nvPr/>
        </p:nvSpPr>
        <p:spPr>
          <a:xfrm>
            <a:off x="2643772" y="941280"/>
            <a:ext cx="280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Original resolution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A26208-1D43-BA38-238F-6485E8357D64}"/>
              </a:ext>
            </a:extLst>
          </p:cNvPr>
          <p:cNvSpPr txBox="1"/>
          <p:nvPr/>
        </p:nvSpPr>
        <p:spPr>
          <a:xfrm>
            <a:off x="6029323" y="924612"/>
            <a:ext cx="280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N48 </a:t>
            </a:r>
            <a:r>
              <a:rPr lang="en-US" altLang="zh-CN" dirty="0"/>
              <a:t>x 19 hybrid</a:t>
            </a:r>
            <a:endParaRPr lang="en-GB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CA33FC4-9606-9A20-B836-A7A46D0923B6}"/>
              </a:ext>
            </a:extLst>
          </p:cNvPr>
          <p:cNvCxnSpPr>
            <a:cxnSpLocks/>
          </p:cNvCxnSpPr>
          <p:nvPr/>
        </p:nvCxnSpPr>
        <p:spPr>
          <a:xfrm>
            <a:off x="5455308" y="3844467"/>
            <a:ext cx="57401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ADF73D9-CAD7-CBCF-6F4B-726CA190FD6F}"/>
              </a:ext>
            </a:extLst>
          </p:cNvPr>
          <p:cNvCxnSpPr>
            <a:cxnSpLocks/>
          </p:cNvCxnSpPr>
          <p:nvPr/>
        </p:nvCxnSpPr>
        <p:spPr>
          <a:xfrm flipV="1">
            <a:off x="5446504" y="1392558"/>
            <a:ext cx="582820" cy="1443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EF2C36B-4AA9-3692-75CD-BB6D182E2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5200" y="4046401"/>
            <a:ext cx="7409195" cy="28115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434ABA-4805-B796-308E-A7AFCBBD4470}"/>
              </a:ext>
            </a:extLst>
          </p:cNvPr>
          <p:cNvSpPr txBox="1"/>
          <p:nvPr/>
        </p:nvSpPr>
        <p:spPr>
          <a:xfrm>
            <a:off x="70848" y="1507782"/>
            <a:ext cx="2802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climatology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remove variability </a:t>
            </a:r>
          </a:p>
          <a:p>
            <a:r>
              <a:rPr lang="en-GB" dirty="0"/>
              <a:t>such as QBO signal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4CD97-0906-C0D7-83F7-16C069057354}"/>
              </a:ext>
            </a:extLst>
          </p:cNvPr>
          <p:cNvSpPr txBox="1"/>
          <p:nvPr/>
        </p:nvSpPr>
        <p:spPr>
          <a:xfrm>
            <a:off x="70848" y="4448438"/>
            <a:ext cx="2802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transient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include nudged QBO signal</a:t>
            </a:r>
          </a:p>
        </p:txBody>
      </p:sp>
    </p:spTree>
    <p:extLst>
      <p:ext uri="{BB962C8B-B14F-4D97-AF65-F5344CB8AC3E}">
        <p14:creationId xmlns:p14="http://schemas.microsoft.com/office/powerpoint/2010/main" val="284676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A7AE5-2336-FA08-C1FC-B261B893E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73A8D37E-578C-B63F-46F5-81E4749F3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5202" y="1272174"/>
            <a:ext cx="7409192" cy="2811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41D945-CC2C-3340-94A0-1CA2CDB37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818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Historical transient 1950 annual mean</a:t>
            </a:r>
            <a:endParaRPr lang="en-GB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DB6B96-F1BB-BFE3-F66A-B00CAE6BB1E0}"/>
              </a:ext>
            </a:extLst>
          </p:cNvPr>
          <p:cNvSpPr txBox="1"/>
          <p:nvPr/>
        </p:nvSpPr>
        <p:spPr>
          <a:xfrm>
            <a:off x="2643772" y="941280"/>
            <a:ext cx="280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Original resolution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D51D0-CA32-C8CB-6035-BB0748EF9E15}"/>
              </a:ext>
            </a:extLst>
          </p:cNvPr>
          <p:cNvSpPr txBox="1"/>
          <p:nvPr/>
        </p:nvSpPr>
        <p:spPr>
          <a:xfrm>
            <a:off x="6029323" y="924612"/>
            <a:ext cx="280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N48 </a:t>
            </a:r>
            <a:r>
              <a:rPr lang="en-US" altLang="zh-CN" dirty="0"/>
              <a:t>x 19 hybrid</a:t>
            </a:r>
            <a:endParaRPr lang="en-GB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69708C2-159A-19D5-832B-D668A0F6B116}"/>
              </a:ext>
            </a:extLst>
          </p:cNvPr>
          <p:cNvCxnSpPr>
            <a:cxnSpLocks/>
          </p:cNvCxnSpPr>
          <p:nvPr/>
        </p:nvCxnSpPr>
        <p:spPr>
          <a:xfrm>
            <a:off x="5455308" y="3844467"/>
            <a:ext cx="57401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0531E9-8AA0-EA46-C46A-BAF12575661F}"/>
              </a:ext>
            </a:extLst>
          </p:cNvPr>
          <p:cNvCxnSpPr>
            <a:cxnSpLocks/>
          </p:cNvCxnSpPr>
          <p:nvPr/>
        </p:nvCxnSpPr>
        <p:spPr>
          <a:xfrm flipV="1">
            <a:off x="5446504" y="1392558"/>
            <a:ext cx="582820" cy="1443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F497C2E-BBF1-9D50-74ED-F24B300DA69C}"/>
              </a:ext>
            </a:extLst>
          </p:cNvPr>
          <p:cNvSpPr txBox="1"/>
          <p:nvPr/>
        </p:nvSpPr>
        <p:spPr>
          <a:xfrm>
            <a:off x="70848" y="1507782"/>
            <a:ext cx="2802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transient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include nudged QBO signal</a:t>
            </a:r>
          </a:p>
        </p:txBody>
      </p:sp>
    </p:spTree>
    <p:extLst>
      <p:ext uri="{BB962C8B-B14F-4D97-AF65-F5344CB8AC3E}">
        <p14:creationId xmlns:p14="http://schemas.microsoft.com/office/powerpoint/2010/main" val="2347912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</Words>
  <Application>Microsoft Office PowerPoint</Application>
  <PresentationFormat>Widescreen</PresentationFormat>
  <Paragraphs>73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-apple-system</vt:lpstr>
      <vt:lpstr>Aptos</vt:lpstr>
      <vt:lpstr>Aptos Display</vt:lpstr>
      <vt:lpstr>Arial</vt:lpstr>
      <vt:lpstr>Office Theme</vt:lpstr>
      <vt:lpstr>CMIP7 Ozone data</vt:lpstr>
      <vt:lpstr>CMIP7 ozone forcing</vt:lpstr>
      <vt:lpstr>Data conversion</vt:lpstr>
      <vt:lpstr>piControl climatology, 1850, 100 hPa</vt:lpstr>
      <vt:lpstr>piControl climatology, 1850.01, ~100hPa</vt:lpstr>
      <vt:lpstr>piControl climatology, 1850.01, ~1000hPa</vt:lpstr>
      <vt:lpstr>piControl 1850 annual mean</vt:lpstr>
      <vt:lpstr>piControl 1850 annual mean</vt:lpstr>
      <vt:lpstr>Historical transient 1950 annual mean</vt:lpstr>
      <vt:lpstr>182901-202212 transient</vt:lpstr>
      <vt:lpstr>Vertical profile at 1950.01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Linlin Chen</dc:creator>
  <cp:lastModifiedBy>Linlin Chen</cp:lastModifiedBy>
  <cp:revision>24</cp:revision>
  <dcterms:created xsi:type="dcterms:W3CDTF">2025-11-03T17:35:58Z</dcterms:created>
  <dcterms:modified xsi:type="dcterms:W3CDTF">2026-02-26T23:37:43Z</dcterms:modified>
</cp:coreProperties>
</file>